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62" r:id="rId5"/>
    <p:sldId id="269" r:id="rId6"/>
    <p:sldId id="270" r:id="rId7"/>
    <p:sldId id="268" r:id="rId8"/>
    <p:sldId id="263" r:id="rId9"/>
    <p:sldId id="264" r:id="rId10"/>
    <p:sldId id="256" r:id="rId11"/>
    <p:sldId id="271" r:id="rId12"/>
    <p:sldId id="272" r:id="rId13"/>
    <p:sldId id="273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6A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B2D5C-FEC7-4B35-8655-998D2CE326A9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2199-8F17-404C-A4E2-2968ADC64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753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B2D5C-FEC7-4B35-8655-998D2CE326A9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2199-8F17-404C-A4E2-2968ADC64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493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B2D5C-FEC7-4B35-8655-998D2CE326A9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2199-8F17-404C-A4E2-2968ADC64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25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B2D5C-FEC7-4B35-8655-998D2CE326A9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2199-8F17-404C-A4E2-2968ADC64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99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B2D5C-FEC7-4B35-8655-998D2CE326A9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2199-8F17-404C-A4E2-2968ADC64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711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B2D5C-FEC7-4B35-8655-998D2CE326A9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2199-8F17-404C-A4E2-2968ADC64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619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B2D5C-FEC7-4B35-8655-998D2CE326A9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2199-8F17-404C-A4E2-2968ADC64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869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B2D5C-FEC7-4B35-8655-998D2CE326A9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2199-8F17-404C-A4E2-2968ADC64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512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B2D5C-FEC7-4B35-8655-998D2CE326A9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2199-8F17-404C-A4E2-2968ADC64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375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B2D5C-FEC7-4B35-8655-998D2CE326A9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2199-8F17-404C-A4E2-2968ADC64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94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B2D5C-FEC7-4B35-8655-998D2CE326A9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2199-8F17-404C-A4E2-2968ADC64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83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B2D5C-FEC7-4B35-8655-998D2CE326A9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42199-8F17-404C-A4E2-2968ADC64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17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data.unhcr.org/horn-of-africa/settlement.php?id=22&amp;country=110&amp;region=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8026400" y="4318000"/>
            <a:ext cx="3657600" cy="800219"/>
          </a:xfrm>
          <a:prstGeom prst="rect">
            <a:avLst/>
          </a:prstGeom>
          <a:solidFill>
            <a:srgbClr val="D96A47"/>
          </a:solidFill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</a:rPr>
              <a:t>Ssip</a:t>
            </a:r>
            <a:r>
              <a:rPr lang="en-US" sz="2800" b="1" dirty="0">
                <a:solidFill>
                  <a:schemeClr val="bg1"/>
                </a:solidFill>
              </a:rPr>
              <a:t> 2016 team D</a:t>
            </a:r>
          </a:p>
          <a:p>
            <a:endParaRPr lang="en-US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473200" y="1600201"/>
            <a:ext cx="9144000" cy="2387600"/>
          </a:xfrm>
        </p:spPr>
        <p:txBody>
          <a:bodyPr>
            <a:normAutofit/>
          </a:bodyPr>
          <a:lstStyle/>
          <a:p>
            <a:r>
              <a:rPr lang="en-US" sz="5400" dirty="0"/>
              <a:t>Counting ref</a:t>
            </a:r>
            <a:r>
              <a:rPr lang="hu-HU" sz="5400" dirty="0"/>
              <a:t>u</a:t>
            </a:r>
            <a:r>
              <a:rPr lang="en-US" sz="5400" dirty="0"/>
              <a:t>gees tents from satellite images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8026400" y="4838700"/>
            <a:ext cx="3657600" cy="156966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Dominik </a:t>
            </a:r>
            <a:r>
              <a:rPr lang="en-US" sz="2400" dirty="0" err="1"/>
              <a:t>Hirling</a:t>
            </a:r>
            <a:endParaRPr lang="en-US" sz="2400" dirty="0"/>
          </a:p>
          <a:p>
            <a:r>
              <a:rPr lang="en-US" sz="2400" dirty="0"/>
              <a:t>Marta </a:t>
            </a:r>
            <a:r>
              <a:rPr lang="en-US" sz="2400" dirty="0" err="1"/>
              <a:t>Kiełbowicz</a:t>
            </a:r>
            <a:endParaRPr lang="en-US" sz="2400" dirty="0"/>
          </a:p>
          <a:p>
            <a:r>
              <a:rPr lang="en-US" sz="2400" dirty="0" err="1"/>
              <a:t>Emanuela</a:t>
            </a:r>
            <a:r>
              <a:rPr lang="en-US" sz="2400" dirty="0"/>
              <a:t> </a:t>
            </a:r>
            <a:r>
              <a:rPr lang="en-US" sz="2400" dirty="0" err="1"/>
              <a:t>Mihut</a:t>
            </a:r>
            <a:endParaRPr lang="en-US" sz="2400" dirty="0"/>
          </a:p>
          <a:p>
            <a:r>
              <a:rPr lang="en-US" sz="2400" dirty="0" err="1"/>
              <a:t>Asura</a:t>
            </a:r>
            <a:r>
              <a:rPr lang="en-US" sz="2400" dirty="0"/>
              <a:t> </a:t>
            </a:r>
            <a:r>
              <a:rPr lang="en-US" sz="2400" dirty="0" err="1"/>
              <a:t>Enkhbayar</a:t>
            </a:r>
            <a:endParaRPr lang="en-US" sz="24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3501"/>
            <a:ext cx="5287246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2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27000" y="88900"/>
            <a:ext cx="728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Kibera informal settlement - Kenya</a:t>
            </a:r>
          </a:p>
        </p:txBody>
      </p:sp>
      <p:cxnSp>
        <p:nvCxnSpPr>
          <p:cNvPr id="6" name="Connecteur droit 5"/>
          <p:cNvCxnSpPr/>
          <p:nvPr/>
        </p:nvCxnSpPr>
        <p:spPr>
          <a:xfrm>
            <a:off x="0" y="482600"/>
            <a:ext cx="12192000" cy="0"/>
          </a:xfrm>
          <a:prstGeom prst="line">
            <a:avLst/>
          </a:prstGeom>
          <a:ln>
            <a:solidFill>
              <a:srgbClr val="D96A4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127000" y="660400"/>
            <a:ext cx="7289800" cy="4001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- Image complexity = heterogeneity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1309133"/>
            <a:ext cx="7289800" cy="5029962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7518400" y="2531452"/>
            <a:ext cx="4673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Hard to count the building roofs: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Different types of roofs materials = different texture</a:t>
            </a:r>
          </a:p>
          <a:p>
            <a:pPr marL="285750" indent="-285750">
              <a:buFontTx/>
              <a:buChar char="-"/>
            </a:pPr>
            <a:r>
              <a:rPr lang="en-US" dirty="0"/>
              <a:t>Different roof geometry, size</a:t>
            </a:r>
          </a:p>
          <a:p>
            <a:pPr marL="285750" indent="-285750">
              <a:buFontTx/>
              <a:buChar char="-"/>
            </a:pPr>
            <a:r>
              <a:rPr lang="en-US" dirty="0"/>
              <a:t>Densely build-up urban areas</a:t>
            </a:r>
          </a:p>
          <a:p>
            <a:pPr marL="285750" indent="-285750">
              <a:buFontTx/>
              <a:buChar char="-"/>
            </a:pPr>
            <a:r>
              <a:rPr lang="en-US" dirty="0"/>
              <a:t>Noises like man-made objects</a:t>
            </a:r>
          </a:p>
          <a:p>
            <a:endParaRPr lang="en-US" dirty="0"/>
          </a:p>
          <a:p>
            <a:r>
              <a:rPr lang="en-US" dirty="0"/>
              <a:t>2.   Poor spectral features for RGB images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3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4" y="944265"/>
            <a:ext cx="10076491" cy="5094226"/>
          </a:xfrm>
        </p:spPr>
      </p:pic>
      <p:sp>
        <p:nvSpPr>
          <p:cNvPr id="5" name="ZoneTexte 3"/>
          <p:cNvSpPr txBox="1"/>
          <p:nvPr/>
        </p:nvSpPr>
        <p:spPr>
          <a:xfrm>
            <a:off x="127000" y="88900"/>
            <a:ext cx="728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Kibera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- ML Segmentation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0" y="482600"/>
            <a:ext cx="12192000" cy="0"/>
          </a:xfrm>
          <a:prstGeom prst="line">
            <a:avLst/>
          </a:prstGeom>
          <a:ln>
            <a:solidFill>
              <a:srgbClr val="D96A4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25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4" y="944965"/>
            <a:ext cx="10076491" cy="5092826"/>
          </a:xfrm>
        </p:spPr>
      </p:pic>
      <p:sp>
        <p:nvSpPr>
          <p:cNvPr id="5" name="ZoneTexte 3"/>
          <p:cNvSpPr txBox="1"/>
          <p:nvPr/>
        </p:nvSpPr>
        <p:spPr>
          <a:xfrm>
            <a:off x="127000" y="88900"/>
            <a:ext cx="728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Kibera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- Streets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0" y="482600"/>
            <a:ext cx="12192000" cy="0"/>
          </a:xfrm>
          <a:prstGeom prst="line">
            <a:avLst/>
          </a:prstGeom>
          <a:ln>
            <a:solidFill>
              <a:srgbClr val="D96A4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00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0787"/>
            <a:ext cx="10515600" cy="5084133"/>
          </a:xfrm>
        </p:spPr>
        <p:txBody>
          <a:bodyPr/>
          <a:lstStyle/>
          <a:p>
            <a:r>
              <a:rPr lang="de-AT" dirty="0" smtClean="0"/>
              <a:t>Pair programming and tutorial</a:t>
            </a:r>
          </a:p>
          <a:p>
            <a:pPr lvl="1"/>
            <a:r>
              <a:rPr lang="de-AT" dirty="0" smtClean="0"/>
              <a:t>First tastes of…</a:t>
            </a:r>
          </a:p>
          <a:p>
            <a:pPr lvl="2"/>
            <a:r>
              <a:rPr lang="de-AT" dirty="0" smtClean="0"/>
              <a:t>Python/MATLAB</a:t>
            </a:r>
          </a:p>
          <a:p>
            <a:pPr lvl="2"/>
            <a:r>
              <a:rPr lang="de-AT" dirty="0" smtClean="0"/>
              <a:t>Image Processing/ML</a:t>
            </a:r>
          </a:p>
          <a:p>
            <a:pPr lvl="2"/>
            <a:r>
              <a:rPr lang="de-AT" dirty="0" smtClean="0"/>
              <a:t>Web-Dev</a:t>
            </a:r>
            <a:br>
              <a:rPr lang="de-AT" dirty="0" smtClean="0"/>
            </a:br>
            <a:endParaRPr lang="de-AT" dirty="0" smtClean="0"/>
          </a:p>
          <a:p>
            <a:r>
              <a:rPr lang="de-AT" dirty="0" smtClean="0"/>
              <a:t>Refugee Camps</a:t>
            </a:r>
          </a:p>
          <a:p>
            <a:pPr lvl="1"/>
            <a:r>
              <a:rPr lang="de-AT" dirty="0" smtClean="0"/>
              <a:t>Results close to official UN numbers</a:t>
            </a:r>
          </a:p>
          <a:p>
            <a:pPr lvl="1"/>
            <a:endParaRPr lang="de-AT" dirty="0"/>
          </a:p>
          <a:p>
            <a:r>
              <a:rPr lang="de-AT" dirty="0" smtClean="0"/>
              <a:t>Kibera</a:t>
            </a:r>
          </a:p>
          <a:p>
            <a:pPr lvl="1"/>
            <a:r>
              <a:rPr lang="de-AT" dirty="0" smtClean="0"/>
              <a:t>Displayed open challenges</a:t>
            </a:r>
          </a:p>
          <a:p>
            <a:pPr lvl="1"/>
            <a:r>
              <a:rPr lang="de-AT" dirty="0" smtClean="0"/>
              <a:t>Limits of pure image processing</a:t>
            </a:r>
            <a:endParaRPr lang="de-AT" dirty="0"/>
          </a:p>
        </p:txBody>
      </p:sp>
      <p:sp>
        <p:nvSpPr>
          <p:cNvPr id="4" name="ZoneTexte 3"/>
          <p:cNvSpPr txBox="1"/>
          <p:nvPr/>
        </p:nvSpPr>
        <p:spPr>
          <a:xfrm>
            <a:off x="127000" y="88900"/>
            <a:ext cx="728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" name="Connecteur droit 5"/>
          <p:cNvCxnSpPr/>
          <p:nvPr/>
        </p:nvCxnSpPr>
        <p:spPr>
          <a:xfrm>
            <a:off x="0" y="482600"/>
            <a:ext cx="12192000" cy="0"/>
          </a:xfrm>
          <a:prstGeom prst="line">
            <a:avLst/>
          </a:prstGeom>
          <a:ln>
            <a:solidFill>
              <a:srgbClr val="D96A4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21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122273" y="3943826"/>
            <a:ext cx="9893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D96A47"/>
                </a:solidFill>
              </a:rPr>
              <a:t>Multumesc</a:t>
            </a:r>
            <a:r>
              <a:rPr lang="en-US" sz="2800" dirty="0" smtClean="0">
                <a:solidFill>
                  <a:srgbClr val="D96A47"/>
                </a:solidFill>
              </a:rPr>
              <a:t> </a:t>
            </a:r>
            <a:r>
              <a:rPr lang="en-US" sz="2800" dirty="0" err="1" smtClean="0">
                <a:solidFill>
                  <a:srgbClr val="D96A47"/>
                </a:solidFill>
              </a:rPr>
              <a:t>pentru</a:t>
            </a:r>
            <a:r>
              <a:rPr lang="en-US" sz="2800" dirty="0" smtClean="0">
                <a:solidFill>
                  <a:srgbClr val="D96A47"/>
                </a:solidFill>
              </a:rPr>
              <a:t> </a:t>
            </a:r>
            <a:r>
              <a:rPr lang="en-US" sz="2800" dirty="0" err="1" smtClean="0">
                <a:solidFill>
                  <a:srgbClr val="D96A47"/>
                </a:solidFill>
              </a:rPr>
              <a:t>atentie</a:t>
            </a:r>
            <a:r>
              <a:rPr lang="en-US" sz="2800" dirty="0" smtClean="0">
                <a:solidFill>
                  <a:srgbClr val="D96A47"/>
                </a:solidFill>
              </a:rPr>
              <a:t>!</a:t>
            </a:r>
            <a:endParaRPr lang="en-US" sz="2800" dirty="0">
              <a:solidFill>
                <a:srgbClr val="D96A47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433063" y="1094836"/>
            <a:ext cx="698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Dziękujemy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za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uwagę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!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925563" y="2697906"/>
            <a:ext cx="755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Анхаарал тавьсан та бүхэнд </a:t>
            </a:r>
            <a:r>
              <a:rPr lang="ru-RU" sz="2800" dirty="0" smtClean="0"/>
              <a:t>баярлалаа</a:t>
            </a:r>
            <a:r>
              <a:rPr lang="en-US" sz="2800" dirty="0" smtClean="0"/>
              <a:t>!</a:t>
            </a:r>
            <a:endParaRPr lang="en-US" sz="2800" dirty="0"/>
          </a:p>
        </p:txBody>
      </p:sp>
      <p:sp>
        <p:nvSpPr>
          <p:cNvPr id="5" name="ZoneTexte 4"/>
          <p:cNvSpPr txBox="1"/>
          <p:nvPr/>
        </p:nvSpPr>
        <p:spPr>
          <a:xfrm>
            <a:off x="5930900" y="5189747"/>
            <a:ext cx="6261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C00000"/>
                </a:solidFill>
              </a:rPr>
              <a:t>Köszönöm</a:t>
            </a:r>
            <a:r>
              <a:rPr lang="en-US" sz="2400" dirty="0">
                <a:solidFill>
                  <a:srgbClr val="C00000"/>
                </a:solidFill>
              </a:rPr>
              <a:t> a </a:t>
            </a:r>
            <a:r>
              <a:rPr lang="en-US" sz="2400" dirty="0" err="1">
                <a:solidFill>
                  <a:srgbClr val="C00000"/>
                </a:solidFill>
              </a:rPr>
              <a:t>figyelmet</a:t>
            </a:r>
            <a:r>
              <a:rPr lang="en-US" sz="2400" dirty="0">
                <a:solidFill>
                  <a:srgbClr val="C0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790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27000" y="88900"/>
            <a:ext cx="336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Who we are?</a:t>
            </a:r>
          </a:p>
        </p:txBody>
      </p:sp>
      <p:cxnSp>
        <p:nvCxnSpPr>
          <p:cNvPr id="5" name="Connecteur droit 4"/>
          <p:cNvCxnSpPr/>
          <p:nvPr/>
        </p:nvCxnSpPr>
        <p:spPr>
          <a:xfrm>
            <a:off x="0" y="482600"/>
            <a:ext cx="12192000" cy="0"/>
          </a:xfrm>
          <a:prstGeom prst="line">
            <a:avLst/>
          </a:prstGeom>
          <a:ln>
            <a:solidFill>
              <a:srgbClr val="D96A4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96" y="588665"/>
            <a:ext cx="11262007" cy="620583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00" y="2425700"/>
            <a:ext cx="635110" cy="63511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263" y="2319636"/>
            <a:ext cx="635110" cy="63511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836" y="3060810"/>
            <a:ext cx="588774" cy="58877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100" y="2417574"/>
            <a:ext cx="558910" cy="55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07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-25400" y="0"/>
            <a:ext cx="60579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6057900" y="0"/>
            <a:ext cx="6121400" cy="6858000"/>
          </a:xfrm>
          <a:prstGeom prst="rect">
            <a:avLst/>
          </a:prstGeom>
          <a:solidFill>
            <a:srgbClr val="D96A47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510636" y="3082686"/>
            <a:ext cx="50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Teaching each </a:t>
            </a:r>
            <a:r>
              <a:rPr lang="en-US" sz="3600" dirty="0" smtClean="0"/>
              <a:t>other!</a:t>
            </a:r>
          </a:p>
          <a:p>
            <a:pPr algn="ctr"/>
            <a:r>
              <a:rPr lang="en-US" sz="3600" dirty="0" smtClean="0"/>
              <a:t> Tutorial time</a:t>
            </a:r>
            <a:endParaRPr lang="en-US" sz="3600" dirty="0"/>
          </a:p>
        </p:txBody>
      </p:sp>
      <p:sp>
        <p:nvSpPr>
          <p:cNvPr id="8" name="ZoneTexte 7"/>
          <p:cNvSpPr txBox="1"/>
          <p:nvPr/>
        </p:nvSpPr>
        <p:spPr>
          <a:xfrm>
            <a:off x="2736311" y="2416115"/>
            <a:ext cx="628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1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8891737" y="2416115"/>
            <a:ext cx="628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2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832121" y="3185556"/>
            <a:ext cx="4528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Counting </a:t>
            </a:r>
            <a:r>
              <a:rPr lang="en-US" sz="3600" dirty="0" smtClean="0"/>
              <a:t>refugee </a:t>
            </a:r>
            <a:r>
              <a:rPr lang="en-US" sz="3600" dirty="0"/>
              <a:t>tents </a:t>
            </a:r>
            <a:r>
              <a:rPr lang="en-US" sz="3600" dirty="0" smtClean="0"/>
              <a:t>on satellite </a:t>
            </a:r>
            <a:r>
              <a:rPr lang="en-US" sz="3600" dirty="0"/>
              <a:t>imagery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2713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700" y="1268173"/>
            <a:ext cx="4572000" cy="257175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0" y="75168"/>
            <a:ext cx="10375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2. Teaching each </a:t>
            </a: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other</a:t>
            </a:r>
            <a:endParaRPr lang="en-US" sz="24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/>
            </a:r>
            <a:b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</a:b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0" y="482600"/>
            <a:ext cx="12192000" cy="0"/>
          </a:xfrm>
          <a:prstGeom prst="line">
            <a:avLst/>
          </a:prstGeom>
          <a:ln>
            <a:solidFill>
              <a:srgbClr val="D96A4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0" y="675332"/>
            <a:ext cx="12192000" cy="40011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4 different nations, 4 different scientific backgrounds </a:t>
            </a:r>
            <a:r>
              <a:rPr lang="en-US" sz="2000" dirty="0" smtClean="0"/>
              <a:t> &amp; levels </a:t>
            </a:r>
            <a:r>
              <a:rPr lang="en-US" sz="2000" dirty="0"/>
              <a:t>of experience in programming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3441700" y="3700221"/>
            <a:ext cx="4572000" cy="461665"/>
          </a:xfrm>
          <a:prstGeom prst="rect">
            <a:avLst/>
          </a:prstGeom>
          <a:solidFill>
            <a:srgbClr val="D96A4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Image Processing tutorial</a:t>
            </a:r>
          </a:p>
        </p:txBody>
      </p:sp>
      <p:sp>
        <p:nvSpPr>
          <p:cNvPr id="9" name="ZoneTexte 8"/>
          <p:cNvSpPr txBox="1"/>
          <p:nvPr/>
        </p:nvSpPr>
        <p:spPr>
          <a:xfrm rot="19647612">
            <a:off x="647700" y="2234544"/>
            <a:ext cx="180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D96A47"/>
                </a:solidFill>
              </a:rPr>
              <a:t>Python</a:t>
            </a:r>
          </a:p>
        </p:txBody>
      </p:sp>
      <p:sp>
        <p:nvSpPr>
          <p:cNvPr id="10" name="ZoneTexte 9"/>
          <p:cNvSpPr txBox="1"/>
          <p:nvPr/>
        </p:nvSpPr>
        <p:spPr>
          <a:xfrm rot="1490874">
            <a:off x="9024348" y="2230882"/>
            <a:ext cx="180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D96A47"/>
                </a:solidFill>
              </a:rPr>
              <a:t>MATLAB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570" y="4981436"/>
            <a:ext cx="3000380" cy="111214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950" y="4981436"/>
            <a:ext cx="464820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2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0" y="75168"/>
            <a:ext cx="10375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Initial project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 Counting objects  Counting roofs</a:t>
            </a:r>
            <a:b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</a:b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" name="Connecteur droit 2"/>
          <p:cNvCxnSpPr/>
          <p:nvPr/>
        </p:nvCxnSpPr>
        <p:spPr>
          <a:xfrm>
            <a:off x="0" y="482600"/>
            <a:ext cx="12192000" cy="0"/>
          </a:xfrm>
          <a:prstGeom prst="line">
            <a:avLst/>
          </a:prstGeom>
          <a:ln>
            <a:solidFill>
              <a:srgbClr val="D96A4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3249"/>
            <a:ext cx="5298015" cy="397351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482" y="1233249"/>
            <a:ext cx="6907953" cy="397351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2699" y="5322649"/>
            <a:ext cx="5285315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Oblique Aerial Imagery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5319482" y="5322649"/>
            <a:ext cx="6885218" cy="369332"/>
          </a:xfrm>
          <a:prstGeom prst="rect">
            <a:avLst/>
          </a:prstGeom>
          <a:solidFill>
            <a:srgbClr val="D96A47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Satellite (nadir) Aerial Imagery</a:t>
            </a:r>
          </a:p>
        </p:txBody>
      </p:sp>
    </p:spTree>
    <p:extLst>
      <p:ext uri="{BB962C8B-B14F-4D97-AF65-F5344CB8AC3E}">
        <p14:creationId xmlns:p14="http://schemas.microsoft.com/office/powerpoint/2010/main" val="383341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0" y="75168"/>
            <a:ext cx="5016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Motivation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(why we did this?)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" name="Connecteur droit 2"/>
          <p:cNvCxnSpPr/>
          <p:nvPr/>
        </p:nvCxnSpPr>
        <p:spPr>
          <a:xfrm>
            <a:off x="0" y="482600"/>
            <a:ext cx="12192000" cy="0"/>
          </a:xfrm>
          <a:prstGeom prst="line">
            <a:avLst/>
          </a:prstGeom>
          <a:ln>
            <a:solidFill>
              <a:srgbClr val="D96A4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/>
        </p:nvSpPr>
        <p:spPr>
          <a:xfrm>
            <a:off x="7785100" y="731619"/>
            <a:ext cx="4305300" cy="923330"/>
          </a:xfrm>
          <a:prstGeom prst="rect">
            <a:avLst/>
          </a:prstGeom>
          <a:solidFill>
            <a:srgbClr val="D96A4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Counting objects (detect refugees tents) to estimate the no. of population/ refugee camp extension (development).</a:t>
            </a:r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9931400" y="1714500"/>
            <a:ext cx="0" cy="292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7785100" y="2042378"/>
            <a:ext cx="4305300" cy="646331"/>
          </a:xfrm>
          <a:prstGeom prst="rect">
            <a:avLst/>
          </a:prstGeom>
          <a:solidFill>
            <a:srgbClr val="D96A4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Useful information for international organizations (NGOs)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536833"/>
            <a:ext cx="7637016" cy="4462199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4216400" y="4629700"/>
            <a:ext cx="344601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Ifo</a:t>
            </a:r>
            <a:r>
              <a:rPr lang="en-US" dirty="0"/>
              <a:t> 2: </a:t>
            </a:r>
            <a:r>
              <a:rPr lang="en-US" dirty="0" err="1"/>
              <a:t>Dadaab</a:t>
            </a:r>
            <a:r>
              <a:rPr lang="en-US" dirty="0"/>
              <a:t> refugee camp, Kenya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100" y="3076137"/>
            <a:ext cx="4230783" cy="3474285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219" y="5053264"/>
            <a:ext cx="2698671" cy="1804736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" y="5053264"/>
            <a:ext cx="3208421" cy="180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5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27000" y="88900"/>
            <a:ext cx="336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State of the </a:t>
            </a: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art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0" y="482600"/>
            <a:ext cx="12192000" cy="0"/>
          </a:xfrm>
          <a:prstGeom prst="line">
            <a:avLst/>
          </a:prstGeom>
          <a:ln>
            <a:solidFill>
              <a:srgbClr val="D96A4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ZoneTexte 1"/>
          <p:cNvSpPr txBox="1"/>
          <p:nvPr/>
        </p:nvSpPr>
        <p:spPr>
          <a:xfrm>
            <a:off x="5511800" y="537865"/>
            <a:ext cx="6667500" cy="369332"/>
          </a:xfrm>
          <a:prstGeom prst="rect">
            <a:avLst/>
          </a:prstGeom>
          <a:solidFill>
            <a:srgbClr val="D96A47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Image segmentation/ buildings detection/ machine learning methods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228600" y="1257300"/>
            <a:ext cx="11861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</a:t>
            </a:r>
            <a:r>
              <a:rPr lang="en-US" dirty="0" smtClean="0"/>
              <a:t>onvolutional Neural Network </a:t>
            </a:r>
            <a:r>
              <a:rPr lang="en-US" dirty="0"/>
              <a:t>(CNN)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AdaBoost algorithm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Linear Discriminant </a:t>
            </a:r>
            <a:r>
              <a:rPr lang="en-US" dirty="0"/>
              <a:t>A</a:t>
            </a:r>
            <a:r>
              <a:rPr lang="en-US" dirty="0" smtClean="0"/>
              <a:t>nalysis </a:t>
            </a:r>
            <a:r>
              <a:rPr lang="en-US" dirty="0"/>
              <a:t>(LDA)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Support </a:t>
            </a:r>
            <a:r>
              <a:rPr lang="en-US" dirty="0"/>
              <a:t>V</a:t>
            </a:r>
            <a:r>
              <a:rPr lang="en-US" dirty="0" smtClean="0"/>
              <a:t>ector Machine </a:t>
            </a:r>
            <a:r>
              <a:rPr lang="en-US" dirty="0"/>
              <a:t>(SVM)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</a:t>
            </a:r>
            <a:r>
              <a:rPr lang="en-US" dirty="0" smtClean="0"/>
              <a:t>dge </a:t>
            </a:r>
            <a:r>
              <a:rPr lang="en-US" dirty="0"/>
              <a:t>D</a:t>
            </a:r>
            <a:r>
              <a:rPr lang="en-US" dirty="0" smtClean="0"/>
              <a:t>etection </a:t>
            </a:r>
            <a:r>
              <a:rPr lang="en-US" dirty="0"/>
              <a:t>(Canny edge detection)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</a:t>
            </a:r>
            <a:r>
              <a:rPr lang="en-US" dirty="0" smtClean="0"/>
              <a:t>orners</a:t>
            </a:r>
            <a:r>
              <a:rPr lang="en-US" dirty="0"/>
              <a:t>: Harris corners detection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28600" y="3479800"/>
            <a:ext cx="3149600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REFERENCES: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228600" y="3975100"/>
            <a:ext cx="118618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err="1"/>
              <a:t>Castelluccio</a:t>
            </a:r>
            <a:r>
              <a:rPr lang="en-US" sz="1600" dirty="0"/>
              <a:t>, M., et al. (2015). "Land Use Classification in Remote Sensing Images by Convolutional Neural Networks." </a:t>
            </a:r>
            <a:r>
              <a:rPr lang="en-US" sz="1600" dirty="0" err="1"/>
              <a:t>arXiv</a:t>
            </a:r>
            <a:r>
              <a:rPr lang="en-US" sz="1600" dirty="0"/>
              <a:t> preprint arXiv:1508.00092.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Cote, M. and P. </a:t>
            </a:r>
            <a:r>
              <a:rPr lang="en-US" sz="1600" dirty="0" err="1"/>
              <a:t>Saeedi</a:t>
            </a:r>
            <a:r>
              <a:rPr lang="en-US" sz="1600" dirty="0"/>
              <a:t> (2013). "Automatic rooftop extraction in nadir aerial imagery of suburban regions using corners and </a:t>
            </a:r>
            <a:r>
              <a:rPr lang="en-US" sz="1600" dirty="0" err="1"/>
              <a:t>variational</a:t>
            </a:r>
            <a:r>
              <a:rPr lang="en-US" sz="1600" dirty="0"/>
              <a:t> level set evolution." Geoscience and Remote Sensing, IEEE Transactions on 51(1): 313-328.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err="1"/>
              <a:t>Guo</a:t>
            </a:r>
            <a:r>
              <a:rPr lang="en-US" sz="1600" dirty="0"/>
              <a:t>, Z., et al. (2016). "Identification of Village Building via Google Earth Images and Supervised Machine Learning Methods." Remote Sensing 8(4): 271.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Li, E., et al. (2015). "Robust rooftop extraction from visible band images using higher order CRF." Geoscience and Remote Sensing, IEEE Transactions on 53(8): 4483-4495.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err="1"/>
              <a:t>Manno</a:t>
            </a:r>
            <a:r>
              <a:rPr lang="en-US" sz="1600" dirty="0"/>
              <a:t>-Kovacs, A. and T. </a:t>
            </a:r>
            <a:r>
              <a:rPr lang="en-US" sz="1600" dirty="0" err="1"/>
              <a:t>Sziranyi</a:t>
            </a:r>
            <a:r>
              <a:rPr lang="en-US" sz="1600" dirty="0"/>
              <a:t> (2015). "Orientation-selective building detection in aerial images." ISPRS Journal of Photogrammetry and Remote Sensing 108: 94-112.</a:t>
            </a:r>
          </a:p>
        </p:txBody>
      </p:sp>
    </p:spTree>
    <p:extLst>
      <p:ext uri="{BB962C8B-B14F-4D97-AF65-F5344CB8AC3E}">
        <p14:creationId xmlns:p14="http://schemas.microsoft.com/office/powerpoint/2010/main" val="262204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0" y="75168"/>
            <a:ext cx="5016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Methodology</a:t>
            </a:r>
          </a:p>
        </p:txBody>
      </p:sp>
      <p:cxnSp>
        <p:nvCxnSpPr>
          <p:cNvPr id="3" name="Connecteur droit 2"/>
          <p:cNvCxnSpPr/>
          <p:nvPr/>
        </p:nvCxnSpPr>
        <p:spPr>
          <a:xfrm>
            <a:off x="0" y="482600"/>
            <a:ext cx="12192000" cy="0"/>
          </a:xfrm>
          <a:prstGeom prst="line">
            <a:avLst/>
          </a:prstGeom>
          <a:ln>
            <a:solidFill>
              <a:srgbClr val="D96A4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/>
        </p:nvSpPr>
        <p:spPr>
          <a:xfrm>
            <a:off x="1854200" y="2186773"/>
            <a:ext cx="2209800" cy="461665"/>
          </a:xfrm>
          <a:prstGeom prst="rect">
            <a:avLst/>
          </a:prstGeom>
          <a:solidFill>
            <a:srgbClr val="D96A4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R</a:t>
            </a:r>
            <a:r>
              <a:rPr lang="hu-HU" sz="2400" dirty="0" smtClean="0"/>
              <a:t>emove clouds</a:t>
            </a:r>
            <a:endParaRPr lang="hu-HU" sz="2400" dirty="0"/>
          </a:p>
        </p:txBody>
      </p:sp>
      <p:sp>
        <p:nvSpPr>
          <p:cNvPr id="6" name="ZoneTexte 5"/>
          <p:cNvSpPr txBox="1"/>
          <p:nvPr/>
        </p:nvSpPr>
        <p:spPr>
          <a:xfrm>
            <a:off x="5016500" y="1952942"/>
            <a:ext cx="1562100" cy="830997"/>
          </a:xfrm>
          <a:prstGeom prst="rect">
            <a:avLst/>
          </a:prstGeom>
          <a:solidFill>
            <a:srgbClr val="D96A47"/>
          </a:solidFill>
        </p:spPr>
        <p:txBody>
          <a:bodyPr wrap="square" rtlCol="0">
            <a:spAutoFit/>
          </a:bodyPr>
          <a:lstStyle/>
          <a:p>
            <a:r>
              <a:rPr lang="hu-HU" sz="2400" dirty="0"/>
              <a:t>Combine </a:t>
            </a:r>
            <a:r>
              <a:rPr lang="hu-HU" sz="2400" dirty="0" smtClean="0"/>
              <a:t>thresholds</a:t>
            </a:r>
            <a:endParaRPr lang="hu-HU" sz="2400" dirty="0"/>
          </a:p>
        </p:txBody>
      </p:sp>
      <p:sp>
        <p:nvSpPr>
          <p:cNvPr id="7" name="ZoneTexte 6"/>
          <p:cNvSpPr txBox="1"/>
          <p:nvPr/>
        </p:nvSpPr>
        <p:spPr>
          <a:xfrm>
            <a:off x="7581900" y="2137607"/>
            <a:ext cx="2489200" cy="461665"/>
          </a:xfrm>
          <a:prstGeom prst="rect">
            <a:avLst/>
          </a:prstGeom>
          <a:solidFill>
            <a:srgbClr val="D96A47"/>
          </a:solidFill>
        </p:spPr>
        <p:txBody>
          <a:bodyPr wrap="square" rtlCol="0">
            <a:spAutoFit/>
          </a:bodyPr>
          <a:lstStyle/>
          <a:p>
            <a:r>
              <a:rPr lang="hu-HU" sz="2400" dirty="0"/>
              <a:t>Artifacts-&gt;opening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739900" y="779189"/>
            <a:ext cx="8458200" cy="4616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400" dirty="0"/>
              <a:t>Tents can be very well distinguished from the </a:t>
            </a:r>
            <a:r>
              <a:rPr lang="hu-HU" sz="2400" dirty="0" smtClean="0"/>
              <a:t>environment</a:t>
            </a:r>
            <a:endParaRPr lang="hu-HU" sz="2400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V="1">
            <a:off x="4114800" y="2417605"/>
            <a:ext cx="8636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flipV="1">
            <a:off x="6642100" y="2404905"/>
            <a:ext cx="8636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739900" y="1714500"/>
            <a:ext cx="8458200" cy="12573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5778500" y="1240854"/>
            <a:ext cx="0" cy="473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4660900" y="3353918"/>
            <a:ext cx="2273300" cy="461665"/>
          </a:xfrm>
          <a:prstGeom prst="rect">
            <a:avLst/>
          </a:prstGeom>
          <a:solidFill>
            <a:srgbClr val="D96A47"/>
          </a:solidFill>
        </p:spPr>
        <p:txBody>
          <a:bodyPr wrap="square" rtlCol="0">
            <a:spAutoFit/>
          </a:bodyPr>
          <a:lstStyle/>
          <a:p>
            <a:r>
              <a:rPr lang="hu-HU" sz="2400" dirty="0"/>
              <a:t>Labeling objects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4441825" y="4346157"/>
            <a:ext cx="2673350" cy="461665"/>
          </a:xfrm>
          <a:prstGeom prst="rect">
            <a:avLst/>
          </a:prstGeom>
          <a:solidFill>
            <a:srgbClr val="D96A47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</a:t>
            </a:r>
            <a:r>
              <a:rPr lang="hu-HU" sz="2400" dirty="0" smtClean="0"/>
              <a:t>xtracting </a:t>
            </a:r>
            <a:r>
              <a:rPr lang="hu-HU" sz="2400" dirty="0"/>
              <a:t>features</a:t>
            </a: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5753100" y="2842172"/>
            <a:ext cx="0" cy="473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5753100" y="3815583"/>
            <a:ext cx="0" cy="473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2159000" y="5209645"/>
            <a:ext cx="7289800" cy="461665"/>
          </a:xfrm>
          <a:prstGeom prst="rect">
            <a:avLst/>
          </a:prstGeom>
          <a:solidFill>
            <a:srgbClr val="D96A47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400" dirty="0"/>
              <a:t>Calculate the number of people based on </a:t>
            </a:r>
            <a:r>
              <a:rPr lang="en-US" sz="2400" dirty="0" smtClean="0"/>
              <a:t>next</a:t>
            </a:r>
            <a:r>
              <a:rPr lang="hu-HU" sz="2400" dirty="0" smtClean="0"/>
              <a:t> </a:t>
            </a:r>
            <a:r>
              <a:rPr lang="hu-HU" sz="2400" dirty="0"/>
              <a:t>formula</a:t>
            </a: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756" y="5792589"/>
            <a:ext cx="4442687" cy="779179"/>
          </a:xfrm>
          <a:prstGeom prst="rect">
            <a:avLst/>
          </a:prstGeom>
        </p:spPr>
      </p:pic>
      <p:cxnSp>
        <p:nvCxnSpPr>
          <p:cNvPr id="24" name="Connecteur droit avec flèche 23"/>
          <p:cNvCxnSpPr/>
          <p:nvPr/>
        </p:nvCxnSpPr>
        <p:spPr>
          <a:xfrm>
            <a:off x="5753100" y="4836985"/>
            <a:ext cx="0" cy="347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90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614" y="516066"/>
            <a:ext cx="3761571" cy="2182037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0" y="75168"/>
            <a:ext cx="786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Results -- </a:t>
            </a:r>
            <a:r>
              <a:rPr lang="en-US" sz="2400" dirty="0"/>
              <a:t>Population estimation in </a:t>
            </a:r>
            <a:r>
              <a:rPr lang="en-US" sz="2400" dirty="0" err="1"/>
              <a:t>Ifo</a:t>
            </a:r>
            <a:r>
              <a:rPr lang="en-US" sz="2400" dirty="0"/>
              <a:t> 2 </a:t>
            </a:r>
            <a:r>
              <a:rPr lang="en-US" sz="2400" dirty="0" err="1"/>
              <a:t>Dadaab</a:t>
            </a:r>
            <a:r>
              <a:rPr lang="en-US" sz="2400" dirty="0"/>
              <a:t> refugee camp</a:t>
            </a:r>
          </a:p>
          <a:p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" name="Connecteur droit 2"/>
          <p:cNvCxnSpPr/>
          <p:nvPr/>
        </p:nvCxnSpPr>
        <p:spPr>
          <a:xfrm>
            <a:off x="0" y="482600"/>
            <a:ext cx="12192000" cy="0"/>
          </a:xfrm>
          <a:prstGeom prst="line">
            <a:avLst/>
          </a:prstGeom>
          <a:ln>
            <a:solidFill>
              <a:srgbClr val="D96A4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699" y="490666"/>
            <a:ext cx="5240484" cy="303993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8560985" y="495300"/>
            <a:ext cx="3097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results of our algorithm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9970092" y="1125770"/>
            <a:ext cx="50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+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8465734" y="1516796"/>
            <a:ext cx="35167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other information (e.g. average household sizes of Somalis)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973784" y="2653625"/>
            <a:ext cx="7103915" cy="584775"/>
          </a:xfrm>
          <a:prstGeom prst="rect">
            <a:avLst/>
          </a:prstGeom>
          <a:solidFill>
            <a:srgbClr val="D96A47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Estimate the population of the total camp</a:t>
            </a:r>
          </a:p>
        </p:txBody>
      </p:sp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623183"/>
              </p:ext>
            </p:extLst>
          </p:nvPr>
        </p:nvGraphicFramePr>
        <p:xfrm>
          <a:off x="305391" y="3834932"/>
          <a:ext cx="8160343" cy="2274968"/>
        </p:xfrm>
        <a:graphic>
          <a:graphicData uri="http://schemas.openxmlformats.org/drawingml/2006/table">
            <a:tbl>
              <a:tblPr/>
              <a:tblGrid>
                <a:gridCol w="298389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8974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1867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20375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effectLst/>
                        </a:rPr>
                        <a:t>Source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Date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>
                          <a:effectLst/>
                        </a:rPr>
                        <a:t>Population estimation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17109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Official Estimation according to </a:t>
                      </a:r>
                      <a:r>
                        <a:rPr lang="en-US" u="none" strike="noStrike">
                          <a:solidFill>
                            <a:srgbClr val="4078C0"/>
                          </a:solidFill>
                          <a:effectLst/>
                          <a:hlinkClick r:id="rId4"/>
                        </a:rPr>
                        <a:t>UNHCR</a:t>
                      </a:r>
                      <a:endParaRPr lang="en-US"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31.05.2016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46.334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17109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Official Estimation according to </a:t>
                      </a:r>
                      <a:r>
                        <a:rPr lang="en-US" u="none" strike="noStrike">
                          <a:solidFill>
                            <a:srgbClr val="4078C0"/>
                          </a:solidFill>
                          <a:effectLst/>
                          <a:hlinkClick r:id="rId4"/>
                        </a:rPr>
                        <a:t>UNHCR</a:t>
                      </a:r>
                      <a:endParaRPr lang="en-US"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30.06.2014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51.685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20375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rgbClr val="D96A47"/>
                          </a:solidFill>
                          <a:effectLst/>
                        </a:rPr>
                        <a:t>Our Estimation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rgbClr val="D96A47"/>
                          </a:solidFill>
                          <a:effectLst/>
                        </a:rPr>
                        <a:t>30.06.2014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D96A47"/>
                          </a:solidFill>
                          <a:effectLst/>
                        </a:rPr>
                        <a:t>53.958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296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508</Words>
  <Application>Microsoft Office PowerPoint</Application>
  <PresentationFormat>Widescreen</PresentationFormat>
  <Paragraphs>92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Thème Office</vt:lpstr>
      <vt:lpstr>Counting refugees tents from satellite images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Ema</dc:creator>
  <cp:lastModifiedBy>Asura Enkbhayar</cp:lastModifiedBy>
  <cp:revision>30</cp:revision>
  <dcterms:created xsi:type="dcterms:W3CDTF">2016-07-09T12:53:30Z</dcterms:created>
  <dcterms:modified xsi:type="dcterms:W3CDTF">2016-07-15T11:11:10Z</dcterms:modified>
</cp:coreProperties>
</file>